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6"/>
  </p:notesMasterIdLst>
  <p:sldIdLst>
    <p:sldId id="256" r:id="rId2"/>
    <p:sldId id="257" r:id="rId3"/>
    <p:sldId id="266" r:id="rId4"/>
    <p:sldId id="264" r:id="rId5"/>
  </p:sldIdLst>
  <p:sldSz cx="6858000" cy="9906000" type="A4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33CC33"/>
    <a:srgbClr val="79312B"/>
    <a:srgbClr val="003399"/>
    <a:srgbClr val="660066"/>
    <a:srgbClr val="FFFFFF"/>
    <a:srgbClr val="339933"/>
    <a:srgbClr val="CCFF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1" autoAdjust="0"/>
    <p:restoredTop sz="94424" autoAdjust="0"/>
  </p:normalViewPr>
  <p:slideViewPr>
    <p:cSldViewPr snapToGrid="0">
      <p:cViewPr>
        <p:scale>
          <a:sx n="90" d="100"/>
          <a:sy n="90" d="100"/>
        </p:scale>
        <p:origin x="-163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37622-5591-483D-ADBE-CA369207AEF1}" type="datetimeFigureOut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9BF8F-9FDA-4F87-BE88-D0760D8FCD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71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F9412-B5DB-41C3-8ADE-652F50B11B8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695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07281" y="3496911"/>
            <a:ext cx="3995738" cy="1084615"/>
          </a:xfrm>
        </p:spPr>
        <p:txBody>
          <a:bodyPr/>
          <a:lstStyle>
            <a:lvl1pPr>
              <a:defRPr sz="2100" b="1"/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ru-RU" altLang="zh-TW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7281" y="4537958"/>
            <a:ext cx="3995738" cy="726898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1800" b="1"/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ru-RU" altLang="zh-TW" noProof="0"/>
          </a:p>
        </p:txBody>
      </p:sp>
    </p:spTree>
    <p:extLst>
      <p:ext uri="{BB962C8B-B14F-4D97-AF65-F5344CB8AC3E}">
        <p14:creationId xmlns:p14="http://schemas.microsoft.com/office/powerpoint/2010/main" val="388796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4686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279107" y="687918"/>
            <a:ext cx="1254919" cy="748911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3160" y="687918"/>
            <a:ext cx="3651647" cy="748911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215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2085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8741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0316" y="1728964"/>
            <a:ext cx="2399109" cy="64480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133725" y="1728964"/>
            <a:ext cx="2400300" cy="64480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4544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679" y="527404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2679" y="2428347"/>
            <a:ext cx="290155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679" y="3618442"/>
            <a:ext cx="290155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841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841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7170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7291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434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679" y="660400"/>
            <a:ext cx="2212181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841" y="1426281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679" y="2971800"/>
            <a:ext cx="2212181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46760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679" y="660400"/>
            <a:ext cx="2212181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15841" y="1426281"/>
            <a:ext cx="3471863" cy="703968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679" y="2971800"/>
            <a:ext cx="2212181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404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>
                <a:alpha val="62000"/>
              </a:srgbClr>
            </a:gs>
            <a:gs pos="47000">
              <a:srgbClr val="9999FF">
                <a:alpha val="80000"/>
              </a:srgbClr>
            </a:gs>
            <a:gs pos="60001">
              <a:srgbClr val="2E6792">
                <a:alpha val="67000"/>
              </a:srgbClr>
            </a:gs>
            <a:gs pos="71001">
              <a:srgbClr val="3333CC">
                <a:alpha val="37000"/>
              </a:srgbClr>
            </a:gs>
            <a:gs pos="81000">
              <a:srgbClr val="1170FF">
                <a:alpha val="58000"/>
              </a:srgbClr>
            </a:gs>
            <a:gs pos="100000">
              <a:srgbClr val="006699">
                <a:alpha val="49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3160" y="687917"/>
            <a:ext cx="4536281" cy="73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ru-RU" altLang="zh-TW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0316" y="1728964"/>
            <a:ext cx="4913709" cy="64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ru-RU" altLang="zh-TW"/>
          </a:p>
        </p:txBody>
      </p:sp>
    </p:spTree>
    <p:extLst>
      <p:ext uri="{BB962C8B-B14F-4D97-AF65-F5344CB8AC3E}">
        <p14:creationId xmlns:p14="http://schemas.microsoft.com/office/powerpoint/2010/main" val="410556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圓角矩形 10"/>
          <p:cNvSpPr/>
          <p:nvPr/>
        </p:nvSpPr>
        <p:spPr bwMode="auto">
          <a:xfrm>
            <a:off x="419301" y="2369732"/>
            <a:ext cx="5964071" cy="677068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899" y="262519"/>
            <a:ext cx="5475555" cy="1084615"/>
          </a:xfrm>
        </p:spPr>
        <p:txBody>
          <a:bodyPr/>
          <a:lstStyle/>
          <a:p>
            <a:r>
              <a:rPr lang="zh-TW" altLang="en-US" sz="3800" dirty="0">
                <a:ln w="3175"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POP2體W9" panose="040B0909000000000000" pitchFamily="81" charset="-120"/>
                <a:ea typeface="華康POP2體W9" panose="040B0909000000000000" pitchFamily="81" charset="-120"/>
              </a:rPr>
              <a:t>第</a:t>
            </a:r>
            <a:r>
              <a:rPr lang="en-US" altLang="zh-TW" sz="3800" dirty="0">
                <a:ln w="3175"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POP2體W9" panose="040B0909000000000000" pitchFamily="81" charset="-120"/>
                <a:ea typeface="華康POP2體W9" panose="040B0909000000000000" pitchFamily="81" charset="-120"/>
              </a:rPr>
              <a:t>209</a:t>
            </a:r>
            <a:r>
              <a:rPr lang="zh-TW" altLang="en-US" sz="3800" dirty="0">
                <a:ln w="3175"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POP2體W9" panose="040B0909000000000000" pitchFamily="81" charset="-120"/>
                <a:ea typeface="華康POP2體W9" panose="040B0909000000000000" pitchFamily="81" charset="-120"/>
              </a:rPr>
              <a:t>屆全國品管圈大會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58978" y="1207298"/>
            <a:ext cx="4608000" cy="1008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zh-TW" altLang="en-US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大會日期：</a:t>
            </a:r>
            <a:r>
              <a:rPr lang="en-US" altLang="zh-TW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2021</a:t>
            </a:r>
            <a:r>
              <a:rPr lang="zh-TW" altLang="en-US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年</a:t>
            </a:r>
            <a:r>
              <a:rPr lang="en-US" altLang="zh-TW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03</a:t>
            </a:r>
            <a:r>
              <a:rPr lang="zh-TW" altLang="en-US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月</a:t>
            </a:r>
            <a:r>
              <a:rPr lang="en-US" altLang="zh-TW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26</a:t>
            </a:r>
            <a:r>
              <a:rPr lang="zh-TW" altLang="en-US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日</a:t>
            </a:r>
            <a:r>
              <a:rPr lang="en-US" altLang="zh-TW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(</a:t>
            </a:r>
            <a:r>
              <a:rPr lang="zh-TW" altLang="en-US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五</a:t>
            </a:r>
            <a:r>
              <a:rPr lang="en-US" altLang="zh-TW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)</a:t>
            </a:r>
            <a:r>
              <a:rPr lang="zh-TW" altLang="en-US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 </a:t>
            </a:r>
            <a:r>
              <a:rPr lang="en-US" altLang="zh-TW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09:00~17:00</a:t>
            </a:r>
          </a:p>
          <a:p>
            <a:pPr>
              <a:spcBef>
                <a:spcPts val="600"/>
              </a:spcBef>
            </a:pPr>
            <a:r>
              <a:rPr lang="zh-TW" altLang="en-US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大會地點：國立臺灣科學教育館 國際會議廳</a:t>
            </a:r>
            <a:endParaRPr lang="en-US" altLang="zh-TW" sz="1600" dirty="0">
              <a:ln w="3175"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rgbClr val="000000"/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會場地址：臺北市士林區士商路</a:t>
            </a:r>
            <a:r>
              <a:rPr lang="en-US" altLang="zh-TW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189</a:t>
            </a:r>
            <a:r>
              <a:rPr lang="zh-TW" altLang="en-US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號</a:t>
            </a:r>
            <a:r>
              <a:rPr lang="en-US" altLang="zh-TW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9</a:t>
            </a:r>
            <a:r>
              <a:rPr lang="zh-TW" altLang="en-US" sz="1600" dirty="0">
                <a:ln w="3175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樓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1715300" y="9140420"/>
            <a:ext cx="416886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050" dirty="0"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主辦單位：財團法人先鋒品質管制學術研究基金會 全國品管圈總部</a:t>
            </a:r>
            <a:endParaRPr lang="en-US" altLang="zh-TW" sz="1050" dirty="0">
              <a:solidFill>
                <a:srgbClr val="000000"/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050" dirty="0">
                <a:solidFill>
                  <a:srgbClr val="000000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協辦單位：健峰企業管理顧問股份有限公司</a:t>
            </a:r>
          </a:p>
        </p:txBody>
      </p:sp>
      <p:pic>
        <p:nvPicPr>
          <p:cNvPr id="37" name="圖片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89" y="9250820"/>
            <a:ext cx="653336" cy="368735"/>
          </a:xfrm>
          <a:prstGeom prst="rect">
            <a:avLst/>
          </a:prstGeom>
        </p:spPr>
      </p:pic>
      <p:cxnSp>
        <p:nvCxnSpPr>
          <p:cNvPr id="18" name="直線接點 17"/>
          <p:cNvCxnSpPr/>
          <p:nvPr/>
        </p:nvCxnSpPr>
        <p:spPr bwMode="auto">
          <a:xfrm>
            <a:off x="1412517" y="5930300"/>
            <a:ext cx="4015740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58"/>
          <a:stretch/>
        </p:blipFill>
        <p:spPr>
          <a:xfrm>
            <a:off x="847954" y="2701338"/>
            <a:ext cx="5049854" cy="233921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文字方塊 15"/>
          <p:cNvSpPr txBox="1"/>
          <p:nvPr/>
        </p:nvSpPr>
        <p:spPr>
          <a:xfrm>
            <a:off x="899886" y="5048566"/>
            <a:ext cx="5006499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105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（第</a:t>
            </a:r>
            <a:r>
              <a:rPr lang="en-US" altLang="zh-TW" sz="105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208</a:t>
            </a:r>
            <a:r>
              <a:rPr lang="zh-TW" altLang="en-US" sz="105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屆全國品管圈大會各得獎圈與主席周芳蘭執行長合影）</a:t>
            </a:r>
          </a:p>
          <a:p>
            <a:pPr algn="ctr"/>
            <a:r>
              <a:rPr lang="zh-TW" altLang="en-US" sz="11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參加全國品管圈大會，成果分享，相互交流，更獲評委肯定，享受成就感！</a:t>
            </a:r>
            <a:endParaRPr lang="en-US" altLang="zh-TW" sz="1100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920656" y="5519624"/>
            <a:ext cx="4988656" cy="3624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zh-TW" altLang="en-US" sz="1400" dirty="0">
                <a:solidFill>
                  <a:srgbClr val="3366FF"/>
                </a:solidFill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ＱＣＣ活動　樂在其中～凡事都有好辦法</a:t>
            </a:r>
            <a:endParaRPr lang="en-US" altLang="zh-TW" sz="1400" dirty="0">
              <a:solidFill>
                <a:srgbClr val="3366FF"/>
              </a:solidFill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l"/>
            </a:pPr>
            <a:endParaRPr lang="en-US" altLang="zh-TW" sz="1400" dirty="0">
              <a:solidFill>
                <a:srgbClr val="3366FF"/>
              </a:solidFill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l"/>
            </a:pPr>
            <a:r>
              <a:rPr lang="zh-TW" altLang="en-US" sz="1400" dirty="0">
                <a:solidFill>
                  <a:srgbClr val="3366FF"/>
                </a:solidFill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找不到改善主題嗎？</a:t>
            </a:r>
            <a:endParaRPr lang="en-US" altLang="zh-TW" sz="1400" dirty="0">
              <a:solidFill>
                <a:srgbClr val="3366FF"/>
              </a:solidFill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l"/>
            </a:pPr>
            <a:r>
              <a:rPr lang="zh-TW" altLang="en-US" sz="1400" dirty="0">
                <a:solidFill>
                  <a:srgbClr val="3366FF"/>
                </a:solidFill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想不到改善對策嗎？</a:t>
            </a:r>
            <a:endParaRPr lang="en-US" altLang="zh-TW" sz="1400" dirty="0">
              <a:solidFill>
                <a:srgbClr val="3366FF"/>
              </a:solidFill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l"/>
            </a:pPr>
            <a:r>
              <a:rPr lang="zh-TW" altLang="en-US" sz="1400" dirty="0">
                <a:solidFill>
                  <a:srgbClr val="3366FF"/>
                </a:solidFill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改善效果很好，還是沒有成就感嗎？</a:t>
            </a:r>
            <a:endParaRPr lang="en-US" altLang="zh-TW" sz="1400" dirty="0">
              <a:solidFill>
                <a:srgbClr val="3366FF"/>
              </a:solidFill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algn="ctr">
              <a:lnSpc>
                <a:spcPts val="1900"/>
              </a:lnSpc>
              <a:spcBef>
                <a:spcPts val="300"/>
              </a:spcBef>
            </a:pPr>
            <a:r>
              <a:rPr lang="zh-TW" altLang="en-US" sz="1400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您可知 </a:t>
            </a:r>
            <a:endParaRPr lang="en-US" altLang="zh-TW" sz="1400" dirty="0"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algn="ctr">
              <a:lnSpc>
                <a:spcPts val="1900"/>
              </a:lnSpc>
              <a:spcBef>
                <a:spcPts val="300"/>
              </a:spcBef>
            </a:pPr>
            <a:r>
              <a:rPr lang="zh-TW" altLang="en-US" sz="1400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為了到瑞士領獎，發明了</a:t>
            </a:r>
            <a:r>
              <a:rPr lang="en-US" altLang="zh-TW" sz="1400" b="1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63</a:t>
            </a:r>
            <a:r>
              <a:rPr lang="zh-TW" altLang="en-US" sz="1400" b="1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段三輪腳踏車</a:t>
            </a:r>
            <a:endParaRPr lang="en-US" altLang="zh-TW" sz="1400" b="1" dirty="0"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algn="ctr">
              <a:lnSpc>
                <a:spcPts val="1900"/>
              </a:lnSpc>
              <a:spcBef>
                <a:spcPts val="300"/>
              </a:spcBef>
            </a:pPr>
            <a:r>
              <a:rPr lang="zh-TW" altLang="en-US" sz="1400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看蜘蛛吐絲，發明了</a:t>
            </a:r>
            <a:r>
              <a:rPr lang="zh-TW" altLang="en-US" sz="1400" b="1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高樓逃生緩降機</a:t>
            </a:r>
            <a:endParaRPr lang="en-US" altLang="zh-TW" sz="1400" b="1" dirty="0"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algn="ctr">
              <a:lnSpc>
                <a:spcPts val="1900"/>
              </a:lnSpc>
              <a:spcBef>
                <a:spcPts val="300"/>
              </a:spcBef>
            </a:pPr>
            <a:r>
              <a:rPr lang="zh-TW" altLang="en-US" sz="1400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幫老婆切香腸，發明了</a:t>
            </a:r>
            <a:r>
              <a:rPr lang="zh-TW" altLang="en-US" sz="1400" b="1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耐高溫橢圓碟閥</a:t>
            </a:r>
            <a:endParaRPr lang="en-US" altLang="zh-TW" sz="1400" b="1" dirty="0"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algn="ctr">
              <a:lnSpc>
                <a:spcPts val="1900"/>
              </a:lnSpc>
              <a:spcBef>
                <a:spcPts val="300"/>
              </a:spcBef>
            </a:pPr>
            <a:r>
              <a:rPr lang="zh-TW" altLang="en-US" sz="1400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且聽　</a:t>
            </a:r>
            <a:r>
              <a:rPr lang="zh-TW" altLang="en-US" sz="1600" b="1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已超過</a:t>
            </a:r>
            <a:r>
              <a:rPr lang="en-US" altLang="zh-TW" sz="1600" b="1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500</a:t>
            </a:r>
            <a:r>
              <a:rPr lang="zh-TW" altLang="en-US" sz="1600" b="1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多專利的發明王　劉大潭教授</a:t>
            </a:r>
            <a:endParaRPr lang="en-US" altLang="zh-TW" sz="1600" b="1" dirty="0"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algn="ctr">
              <a:lnSpc>
                <a:spcPts val="1900"/>
              </a:lnSpc>
              <a:spcBef>
                <a:spcPts val="300"/>
              </a:spcBef>
            </a:pPr>
            <a:r>
              <a:rPr lang="zh-TW" altLang="en-US" sz="1400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與您分享　發明創意哪裡來　以及　改善好好玩的過程～～～</a:t>
            </a:r>
            <a:endParaRPr lang="en-US" altLang="zh-TW" sz="1400" dirty="0"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algn="ctr">
              <a:lnSpc>
                <a:spcPts val="1900"/>
              </a:lnSpc>
              <a:spcBef>
                <a:spcPts val="1200"/>
              </a:spcBef>
            </a:pPr>
            <a:r>
              <a:rPr lang="zh-TW" altLang="en-US" sz="1400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百聞不如一見，歡迎參加全國品管圈大會觀摩，</a:t>
            </a:r>
            <a:endParaRPr lang="en-US" altLang="zh-TW" sz="1400" dirty="0"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  <a:p>
            <a:pPr algn="ctr">
              <a:lnSpc>
                <a:spcPts val="1900"/>
              </a:lnSpc>
              <a:spcAft>
                <a:spcPts val="600"/>
              </a:spcAft>
            </a:pPr>
            <a:r>
              <a:rPr lang="zh-TW" altLang="en-US" sz="1400" dirty="0">
                <a:latin typeface="華康新特黑體(P)" panose="02010600010101010101" pitchFamily="2" charset="-120"/>
                <a:ea typeface="華康新特黑體(P)" panose="02010600010101010101" pitchFamily="2" charset="-120"/>
              </a:rPr>
              <a:t>您將獲得意想不到的心得和收穫！</a:t>
            </a:r>
            <a:endParaRPr lang="en-US" altLang="zh-TW" sz="1400" dirty="0">
              <a:latin typeface="華康新特黑體(P)" panose="02010600010101010101" pitchFamily="2" charset="-120"/>
              <a:ea typeface="華康新特黑體(P)" panose="0201060001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6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 bwMode="auto">
          <a:xfrm>
            <a:off x="419099" y="536022"/>
            <a:ext cx="6105526" cy="8867122"/>
          </a:xfrm>
          <a:prstGeom prst="roundRect">
            <a:avLst/>
          </a:prstGeom>
          <a:solidFill>
            <a:schemeClr val="accent3">
              <a:alpha val="8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088704" y="1197103"/>
            <a:ext cx="200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(</a:t>
            </a:r>
            <a:r>
              <a:rPr lang="zh-TW" altLang="en-US" sz="12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依機構字首筆劃順序排列</a:t>
            </a:r>
            <a:r>
              <a:rPr lang="en-US" altLang="zh-TW" sz="12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)</a:t>
            </a:r>
            <a:endParaRPr lang="zh-TW" altLang="en-US" sz="12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cxnSp>
        <p:nvCxnSpPr>
          <p:cNvPr id="24" name="直線接點 23"/>
          <p:cNvCxnSpPr/>
          <p:nvPr/>
        </p:nvCxnSpPr>
        <p:spPr>
          <a:xfrm>
            <a:off x="835182" y="1458713"/>
            <a:ext cx="5200623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438859"/>
              </p:ext>
            </p:extLst>
          </p:nvPr>
        </p:nvGraphicFramePr>
        <p:xfrm>
          <a:off x="534486" y="1752152"/>
          <a:ext cx="5868000" cy="6480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7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spc="-100" baseline="0" dirty="0"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序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spc="0" baseline="0" dirty="0"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發表機構名稱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spc="0" baseline="0" dirty="0"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圈名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spc="0" baseline="0" dirty="0"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發表改善主題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1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大千綜合醫院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食來運轉圈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提升</a:t>
                      </a:r>
                      <a:r>
                        <a:rPr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CLASS1</a:t>
                      </a:r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及</a:t>
                      </a:r>
                      <a:r>
                        <a:rPr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CLASS2</a:t>
                      </a:r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癌症病人轉介營養照會率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2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中龍鋼鐵股份有限公司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轉轉圈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改善濾波站電容器更換作業問題點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3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台南市立醫院</a:t>
                      </a:r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委託秀傳醫療社團法人經營</a:t>
                      </a:r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邱比特天使圈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運用精實思維提升手術室醫衛材管理效能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4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光田醫療社團法人光田綜合醫院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守護圈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提升病人主要照顧者對初期慢性腎臟病照護認知率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5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建大工業股份有限公司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健康圈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降低</a:t>
                      </a:r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KY/KD</a:t>
                      </a:r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未滿六個月新人離職率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6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高雄市立岡山醫院</a:t>
                      </a:r>
                      <a:r>
                        <a:rPr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委託秀傳醫療社團法人經營</a:t>
                      </a:r>
                      <a:r>
                        <a:rPr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腎者為王之</a:t>
                      </a:r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UBER</a:t>
                      </a:r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降低透析管路意外滑脫率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7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高雄榮民總醫院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溫馨圈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降低手術病人停留恢復室大於</a:t>
                      </a:r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2</a:t>
                      </a:r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小時比率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8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高雄榮民總醫院臺南分院附設護理之家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安心圈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提升護理之家住民鼻胃管移除率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9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健仁醫院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雙核圈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降低急診檢體退件率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10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新光醫療財團法人新光吳火獅紀念醫院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健美圈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降低健檢中心預約作業不完整率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11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臺北榮民總醫院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齊心圈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提升肺炎住院病人初始治療照護穩定率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6" name="標題 1"/>
          <p:cNvSpPr txBox="1">
            <a:spLocks/>
          </p:cNvSpPr>
          <p:nvPr/>
        </p:nvSpPr>
        <p:spPr bwMode="auto">
          <a:xfrm>
            <a:off x="762093" y="989082"/>
            <a:ext cx="3289704" cy="521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defTabSz="342900"/>
            <a:r>
              <a:rPr lang="zh-TW" altLang="en-US" sz="2000" dirty="0">
                <a:solidFill>
                  <a:srgbClr val="C00000"/>
                </a:solidFill>
                <a:latin typeface="華康POP2體W9(P)" panose="040B0900000000000000" pitchFamily="82" charset="-120"/>
                <a:ea typeface="華康POP2體W9(P)" panose="040B0900000000000000" pitchFamily="82" charset="-120"/>
                <a:cs typeface="+mn-cs"/>
              </a:rPr>
              <a:t>發表機構、圈名及改善主題</a:t>
            </a:r>
          </a:p>
        </p:txBody>
      </p:sp>
      <p:sp>
        <p:nvSpPr>
          <p:cNvPr id="27" name="文字方塊 26"/>
          <p:cNvSpPr txBox="1"/>
          <p:nvPr/>
        </p:nvSpPr>
        <p:spPr>
          <a:xfrm>
            <a:off x="1139684" y="8664642"/>
            <a:ext cx="4664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latin typeface="Noto Sans CJK TC Bold" panose="020B0800000000000000" pitchFamily="34" charset="-120"/>
                <a:ea typeface="Noto Sans CJK TC Bold" panose="020B0800000000000000" pitchFamily="34" charset="-120"/>
              </a:rPr>
              <a:t>圈圈優異、圈圈用心，值得交流與學習！</a:t>
            </a:r>
            <a:endParaRPr lang="en-US" altLang="zh-TW" sz="1400" b="1" dirty="0">
              <a:latin typeface="Noto Sans CJK TC Bold" panose="020B0800000000000000" pitchFamily="34" charset="-120"/>
              <a:ea typeface="Noto Sans CJK TC Bold" panose="020B08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56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auto">
          <a:xfrm>
            <a:off x="263217" y="184610"/>
            <a:ext cx="6334125" cy="940532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  <a:effectLst>
            <a:softEdge rad="127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28236" y="2688744"/>
            <a:ext cx="3213140" cy="270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zh-TW" altLang="en-US" sz="22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專題演講 </a:t>
            </a:r>
            <a:endParaRPr lang="en-US" altLang="zh-TW" sz="22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主講人：劉大潭 教授</a:t>
            </a:r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董事長</a:t>
            </a:r>
            <a:endParaRPr lang="en-US" altLang="zh-TW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TW" altLang="en-US" sz="14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速跑得</a:t>
            </a:r>
            <a:r>
              <a:rPr lang="zh-TW" altLang="en-US" sz="14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機械</a:t>
            </a:r>
            <a:r>
              <a:rPr lang="en-US" altLang="zh-TW" sz="14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股</a:t>
            </a:r>
            <a:r>
              <a:rPr lang="en-US" altLang="zh-TW" sz="14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4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公司</a:t>
            </a:r>
            <a:r>
              <a:rPr lang="zh-TW" altLang="en-US" sz="14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　董事長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TW" altLang="en-US" sz="14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希望工程關懷協會　創辦人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TW" altLang="en-US" sz="14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逢甲大學　機械工程學系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TW" altLang="en-US" sz="14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致力研究發明，曾榮獲全國發明展第一名與金頭腦獎、瑞士日內瓦國際發明金牌、德國國際發明金牌、國科會十大傑出科技人才獎、經濟部中小企業創新研究獎等殊榮肯定。</a:t>
            </a:r>
            <a:endParaRPr lang="en-US" altLang="zh-TW" sz="1400" spc="-50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28237" y="5391811"/>
            <a:ext cx="5636912" cy="419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ts val="600"/>
              </a:spcBef>
              <a:spcAft>
                <a:spcPts val="0"/>
              </a:spcAft>
            </a:pP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演講主題：</a:t>
            </a:r>
            <a:r>
              <a:rPr lang="zh-TW" altLang="en-US" sz="24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用創意創造成功機會</a:t>
            </a:r>
            <a:endParaRPr lang="en-US" altLang="zh-TW" sz="2400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zh-TW" altLang="en-US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演講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大綱</a:t>
            </a:r>
            <a:r>
              <a:rPr lang="zh-TW" altLang="en-US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熱愛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生命，發揮潛能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A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求學遇到困難如何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面對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B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找工作碰壁如何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克服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C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沒有錢註冊該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怎麼辦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D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用爬的如何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出國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E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殘障者怎麼追女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朋友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F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勇敢地追求人生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夢想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G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殘障者如何開汽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車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H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用創意作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行銷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用愛關懷社會</a:t>
            </a: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分享十項發明</a:t>
            </a: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A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發明的靈感怎麼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得到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B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用什麼原理作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發明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C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發明對自己和別人有何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貢獻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D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讀書有什麼用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讀數學要作什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麼</a:t>
            </a:r>
            <a:endParaRPr lang="en-US" altLang="zh-TW" sz="1600" spc="-50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E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如何經營健康快樂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人生</a:t>
            </a:r>
            <a:endParaRPr lang="en-US" altLang="zh-TW" sz="1600" spc="-5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lnSpc>
                <a:spcPts val="1700"/>
              </a:lnSpc>
            </a:pP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en-US" altLang="zh-TW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F</a:t>
            </a:r>
            <a:r>
              <a:rPr lang="en-US" altLang="zh-TW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spc="-5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如何達成自己的人生</a:t>
            </a:r>
            <a:r>
              <a:rPr lang="zh-TW" altLang="en-US" sz="1600" spc="-5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目標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3" b="1493"/>
          <a:stretch/>
        </p:blipFill>
        <p:spPr>
          <a:xfrm>
            <a:off x="3828908" y="2688743"/>
            <a:ext cx="2197642" cy="25927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445087" y="415634"/>
            <a:ext cx="3868570" cy="21412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zh-TW" altLang="en-US" sz="22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大會主席</a:t>
            </a:r>
            <a:endParaRPr lang="en-US" altLang="zh-TW" sz="22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zh-TW" altLang="en-US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葉斯水 先生</a:t>
            </a:r>
            <a:endParaRPr kumimoji="0" lang="zh-TW" altLang="zh-TW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  <a:p>
            <a:pPr lvl="0" eaLnBrk="0" fontAlgn="base" hangingPunct="0">
              <a:lnSpc>
                <a:spcPts val="1600"/>
              </a:lnSpc>
              <a:spcBef>
                <a:spcPct val="0"/>
              </a:spcBef>
            </a:pPr>
            <a:r>
              <a:rPr lang="zh-TW" altLang="en-US" sz="1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財團法人先鋒品質管制學術研究基金會 董事長</a:t>
            </a:r>
          </a:p>
          <a:p>
            <a:pPr lvl="0" eaLnBrk="0" fontAlgn="base" hangingPunct="0">
              <a:lnSpc>
                <a:spcPts val="1600"/>
              </a:lnSpc>
              <a:spcBef>
                <a:spcPct val="0"/>
              </a:spcBef>
            </a:pPr>
            <a:r>
              <a:rPr lang="zh-TW" altLang="en-US" sz="1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健峰企管集團 董事長兼總經理</a:t>
            </a:r>
          </a:p>
          <a:p>
            <a:pPr lvl="0" eaLnBrk="0" fontAlgn="base" hangingPunct="0">
              <a:lnSpc>
                <a:spcPts val="1600"/>
              </a:lnSpc>
              <a:spcBef>
                <a:spcPct val="0"/>
              </a:spcBef>
            </a:pPr>
            <a:r>
              <a:rPr lang="zh-TW" altLang="en-US" sz="1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健峰企業管理顧問股份有限公司 董事長</a:t>
            </a:r>
          </a:p>
          <a:p>
            <a:pPr lvl="0" eaLnBrk="0" fontAlgn="base" hangingPunct="0">
              <a:lnSpc>
                <a:spcPts val="1600"/>
              </a:lnSpc>
              <a:spcBef>
                <a:spcPct val="0"/>
              </a:spcBef>
            </a:pPr>
            <a:r>
              <a:rPr lang="zh-TW" altLang="en-US" sz="1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健峰管理技術研修中心 董事長</a:t>
            </a:r>
            <a:endParaRPr lang="zh-TW" altLang="en-US" sz="1400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09" y="271829"/>
            <a:ext cx="1523378" cy="2285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8" name="直線接點 17"/>
          <p:cNvCxnSpPr/>
          <p:nvPr/>
        </p:nvCxnSpPr>
        <p:spPr>
          <a:xfrm>
            <a:off x="595410" y="2651492"/>
            <a:ext cx="5669738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9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424051"/>
              </p:ext>
            </p:extLst>
          </p:nvPr>
        </p:nvGraphicFramePr>
        <p:xfrm>
          <a:off x="372000" y="3068668"/>
          <a:ext cx="6106642" cy="64442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09923"/>
                <a:gridCol w="371475"/>
                <a:gridCol w="409575"/>
                <a:gridCol w="104775"/>
                <a:gridCol w="623754"/>
                <a:gridCol w="243021"/>
                <a:gridCol w="200025"/>
                <a:gridCol w="488453"/>
                <a:gridCol w="540247"/>
                <a:gridCol w="1562100"/>
                <a:gridCol w="553294"/>
              </a:tblGrid>
              <a:tr h="270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機構</a:t>
                      </a: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名稱</a:t>
                      </a: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                                               </a:t>
                      </a:r>
                      <a:r>
                        <a:rPr lang="en-US" altLang="zh-TW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(</a:t>
                      </a:r>
                      <a:r>
                        <a:rPr lang="zh-TW" altLang="zh-TW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請</a:t>
                      </a:r>
                      <a:r>
                        <a:rPr lang="zh-TW" alt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完整填寫大會</a:t>
                      </a:r>
                      <a:r>
                        <a:rPr lang="zh-TW" altLang="zh-TW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收據開立抬頭</a:t>
                      </a:r>
                      <a:r>
                        <a:rPr lang="en-US" altLang="zh-TW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)</a:t>
                      </a:r>
                      <a:endParaRPr lang="zh-TW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51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機構</a:t>
                      </a: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地址</a:t>
                      </a: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□□□</a:t>
                      </a:r>
                      <a:r>
                        <a:rPr lang="zh-TW" altLang="en-US" sz="12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                                </a:t>
                      </a:r>
                      <a:r>
                        <a:rPr lang="en-US" altLang="zh-TW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(</a:t>
                      </a:r>
                      <a:r>
                        <a:rPr lang="zh-TW" altLang="zh-TW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請</a:t>
                      </a:r>
                      <a:r>
                        <a:rPr lang="zh-TW" alt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完整</a:t>
                      </a:r>
                      <a:r>
                        <a:rPr lang="zh-TW" altLang="zh-TW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填</a:t>
                      </a:r>
                      <a:r>
                        <a:rPr lang="zh-TW" alt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寫大會</a:t>
                      </a:r>
                      <a:r>
                        <a:rPr lang="zh-TW" altLang="zh-TW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收據寄送地址</a:t>
                      </a:r>
                      <a:r>
                        <a:rPr lang="en-US" altLang="zh-TW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)</a:t>
                      </a:r>
                      <a:endParaRPr lang="zh-TW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4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專案負責人</a:t>
                      </a: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QCC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實施狀況</a:t>
                      </a:r>
                      <a:endParaRPr lang="en-US" altLang="zh-TW" sz="1000" kern="100" dirty="0" smtClean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kern="100">
                        <a:effectLst/>
                        <a:latin typeface="華康中圓體(P)" panose="020F0500000000000000" pitchFamily="34" charset="-120"/>
                        <a:ea typeface="華康中圓體(P)" panose="020F0500000000000000" pitchFamily="34" charset="-120"/>
                      </a:endParaRPr>
                    </a:p>
                  </a:txBody>
                  <a:tcPr marL="28020" marR="28020" marT="28020" marB="28020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r>
                        <a:rPr lang="zh-TW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□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現正實施中 </a:t>
                      </a:r>
                      <a:r>
                        <a:rPr lang="zh-TW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□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尚未實施</a:t>
                      </a:r>
                      <a:r>
                        <a:rPr lang="en-US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,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有意實施 </a:t>
                      </a:r>
                      <a:r>
                        <a:rPr lang="zh-TW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□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其他</a:t>
                      </a:r>
                      <a:r>
                        <a:rPr lang="en-US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(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        </a:t>
                      </a:r>
                      <a:r>
                        <a:rPr lang="en-US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)</a:t>
                      </a:r>
                      <a:endParaRPr lang="zh-TW" sz="1000" kern="100" dirty="0">
                        <a:solidFill>
                          <a:schemeClr val="dk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51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聯</a:t>
                      </a:r>
                      <a:r>
                        <a:rPr lang="en-US" sz="105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05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絡</a:t>
                      </a:r>
                      <a:r>
                        <a:rPr lang="en-US" sz="105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05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人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E</a:t>
                      </a:r>
                      <a:r>
                        <a:rPr lang="zh-TW" sz="105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－</a:t>
                      </a:r>
                      <a:r>
                        <a:rPr lang="en-US" sz="105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mail</a:t>
                      </a: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(</a:t>
                      </a:r>
                      <a:r>
                        <a:rPr lang="zh-TW" altLang="en-US" sz="8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寄發出席通知函</a:t>
                      </a:r>
                      <a:r>
                        <a:rPr lang="en-US" altLang="zh-TW" sz="8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)</a:t>
                      </a:r>
                      <a:endParaRPr lang="zh-TW" altLang="zh-TW" sz="1000" kern="1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kern="100">
                        <a:effectLst/>
                        <a:latin typeface="華康中圓體(P)" panose="020F0500000000000000" pitchFamily="34" charset="-120"/>
                        <a:ea typeface="華康中圓體(P)" panose="020F0500000000000000" pitchFamily="34" charset="-120"/>
                      </a:endParaRPr>
                    </a:p>
                  </a:txBody>
                  <a:tcPr marL="28020" marR="28020" marT="28020" marB="28020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2521">
                <a:tc>
                  <a:txBody>
                    <a:bodyPr/>
                    <a:lstStyle/>
                    <a:p>
                      <a:pPr indent="69850" algn="l">
                        <a:spcAft>
                          <a:spcPts val="0"/>
                        </a:spcAft>
                      </a:pPr>
                      <a:r>
                        <a:rPr lang="en-US" altLang="zh-TW" sz="1100" kern="100" baseline="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lang="zh-TW" sz="105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電</a:t>
                      </a:r>
                      <a:r>
                        <a:rPr lang="en-US" sz="105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   </a:t>
                      </a:r>
                      <a:r>
                        <a:rPr lang="zh-TW" altLang="en-US" sz="105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lang="zh-TW" sz="105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話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(</a:t>
                      </a:r>
                      <a:r>
                        <a:rPr lang="zh-TW" altLang="en-US" sz="11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 </a:t>
                      </a:r>
                      <a:r>
                        <a:rPr lang="en-US" sz="11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)</a:t>
                      </a:r>
                      <a:endParaRPr lang="zh-TW" sz="14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>
                        <a:effectLst/>
                        <a:latin typeface="華康中圓體(P)" panose="020F0500000000000000" pitchFamily="34" charset="-120"/>
                        <a:ea typeface="華康中圓體(P)" panose="020F0500000000000000" pitchFamily="34" charset="-120"/>
                      </a:endParaRPr>
                    </a:p>
                  </a:txBody>
                  <a:tcPr marL="28020" marR="28020" marT="28020" marB="2802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傳</a:t>
                      </a:r>
                      <a:r>
                        <a:rPr lang="en-US" sz="105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  </a:t>
                      </a:r>
                      <a:r>
                        <a:rPr lang="zh-TW" sz="105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真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( </a:t>
                      </a:r>
                      <a:r>
                        <a:rPr lang="en-US" sz="11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en-US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)</a:t>
                      </a:r>
                      <a:endParaRPr lang="zh-TW" sz="14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2521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參</a:t>
                      </a:r>
                      <a:r>
                        <a:rPr lang="en-US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加</a:t>
                      </a:r>
                      <a:r>
                        <a:rPr lang="en-US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觀</a:t>
                      </a:r>
                      <a:r>
                        <a:rPr lang="en-US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摩</a:t>
                      </a:r>
                      <a:r>
                        <a:rPr lang="en-US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人</a:t>
                      </a:r>
                      <a:r>
                        <a:rPr lang="en-US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1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員</a:t>
                      </a:r>
                      <a:endParaRPr lang="zh-TW" sz="14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5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中 文 姓 名</a:t>
                      </a:r>
                      <a:r>
                        <a:rPr lang="en-US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</a:t>
                      </a:r>
                      <a:endParaRPr lang="zh-TW" sz="10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性別</a:t>
                      </a: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部</a:t>
                      </a:r>
                      <a:r>
                        <a:rPr lang="en-US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門</a:t>
                      </a: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職</a:t>
                      </a:r>
                      <a:r>
                        <a:rPr lang="en-US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稱</a:t>
                      </a: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素食</a:t>
                      </a:r>
                      <a:endParaRPr lang="en-US" altLang="zh-TW" sz="1000" kern="100" dirty="0" smtClean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打</a:t>
                      </a:r>
                      <a:r>
                        <a:rPr lang="en-US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v</a:t>
                      </a:r>
                      <a:endParaRPr lang="zh-TW" sz="10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手</a:t>
                      </a:r>
                      <a:r>
                        <a:rPr lang="en-US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機</a:t>
                      </a:r>
                      <a:endParaRPr lang="en-US" altLang="zh-TW" sz="1000" kern="100" dirty="0" smtClean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8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(</a:t>
                      </a:r>
                      <a:r>
                        <a:rPr lang="zh-TW" altLang="en-US" sz="8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緊急聯絡用</a:t>
                      </a:r>
                      <a:r>
                        <a:rPr lang="en-US" altLang="zh-TW" sz="8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E-mail</a:t>
                      </a: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(</a:t>
                      </a:r>
                      <a:r>
                        <a:rPr lang="zh-TW" altLang="en-US" sz="8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寄發出席通知函</a:t>
                      </a:r>
                      <a:r>
                        <a:rPr lang="en-US" altLang="zh-TW" sz="8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)</a:t>
                      </a:r>
                      <a:endParaRPr lang="zh-TW" altLang="zh-TW" sz="800" kern="1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備註</a:t>
                      </a: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8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28020" marR="28020" marT="28020" marB="280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2908">
                <a:tc gridSpan="11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一、</a:t>
                      </a:r>
                      <a:r>
                        <a:rPr lang="zh-TW" sz="1000" kern="10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繳費方式</a:t>
                      </a:r>
                      <a:r>
                        <a:rPr lang="en-US" altLang="zh-TW" sz="800" kern="10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(</a:t>
                      </a:r>
                      <a:r>
                        <a:rPr lang="zh-TW" altLang="en-US" sz="800" kern="10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請勾選</a:t>
                      </a:r>
                      <a:r>
                        <a:rPr lang="en-US" altLang="zh-TW" sz="800" kern="10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)</a:t>
                      </a:r>
                      <a:r>
                        <a:rPr lang="zh-TW" sz="1000" kern="10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：</a:t>
                      </a:r>
                      <a:r>
                        <a:rPr lang="zh-TW" altLang="en-US" sz="1100" kern="10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□</a:t>
                      </a:r>
                      <a:r>
                        <a:rPr lang="zh-TW" altLang="en-US" sz="1000" u="sng" kern="10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匯款</a:t>
                      </a:r>
                      <a:r>
                        <a:rPr lang="zh-TW" altLang="en-US" sz="1000" u="none" kern="100" baseline="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lang="zh-TW" altLang="en-US" sz="1000" kern="10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或 </a:t>
                      </a:r>
                      <a:r>
                        <a:rPr lang="zh-TW" altLang="en-US" sz="1100" kern="10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□</a:t>
                      </a:r>
                      <a:r>
                        <a:rPr lang="en-US" altLang="zh-TW" sz="1000" u="sng" kern="10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ATM</a:t>
                      </a:r>
                      <a:r>
                        <a:rPr lang="zh-TW" altLang="en-US" sz="1000" u="sng" kern="100" dirty="0" smtClean="0">
                          <a:solidFill>
                            <a:srgbClr val="C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轉帳</a:t>
                      </a:r>
                      <a:r>
                        <a:rPr lang="zh-TW" altLang="en-US" sz="1000" u="none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※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請於大會前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一週繳清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費用，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收據於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大會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後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掛號寄達聯絡人。</a:t>
                      </a:r>
                      <a:endParaRPr lang="zh-TW" sz="1000" kern="1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  <a:p>
                      <a:pPr indent="2794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※</a:t>
                      </a:r>
                      <a:r>
                        <a:rPr lang="zh-TW" altLang="zh-TW" sz="10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繳費後請將</a:t>
                      </a:r>
                      <a:r>
                        <a:rPr lang="zh-TW" altLang="en-US" sz="10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匯款證明或</a:t>
                      </a:r>
                      <a:r>
                        <a:rPr lang="zh-TW" altLang="zh-TW" sz="10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轉帳</a:t>
                      </a:r>
                      <a:r>
                        <a:rPr lang="zh-TW" altLang="en-US" sz="10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單據註</a:t>
                      </a:r>
                      <a:r>
                        <a:rPr lang="zh-TW" altLang="zh-TW" sz="10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記公司名稱及參加活動，傳真至</a:t>
                      </a:r>
                      <a:r>
                        <a:rPr lang="en-US" altLang="zh-TW" sz="10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03-4272550</a:t>
                      </a:r>
                      <a:r>
                        <a:rPr lang="zh-TW" altLang="en-US" sz="10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，以利對帳。</a:t>
                      </a: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 </a:t>
                      </a: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</a:t>
                      </a:r>
                    </a:p>
                    <a:p>
                      <a:pPr indent="2794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匯款帳號：</a:t>
                      </a:r>
                      <a:r>
                        <a:rPr lang="en-US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041-001-130221 </a:t>
                      </a:r>
                      <a:r>
                        <a:rPr lang="zh-TW" altLang="en-US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臺</a:t>
                      </a:r>
                      <a:r>
                        <a:rPr lang="zh-TW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灣銀行－中壢分行</a:t>
                      </a:r>
                      <a:r>
                        <a:rPr lang="zh-TW" altLang="en-US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lang="zh-TW" altLang="zh-TW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（</a:t>
                      </a:r>
                      <a:r>
                        <a:rPr lang="en-US" altLang="zh-TW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ATM</a:t>
                      </a:r>
                      <a:r>
                        <a:rPr lang="zh-TW" altLang="en-US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轉</a:t>
                      </a:r>
                      <a:r>
                        <a:rPr lang="zh-TW" altLang="en-US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帳</a:t>
                      </a:r>
                      <a:r>
                        <a:rPr lang="zh-TW" altLang="zh-TW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銀行代碼：</a:t>
                      </a:r>
                      <a:r>
                        <a:rPr lang="en-US" altLang="zh-TW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004</a:t>
                      </a:r>
                      <a:r>
                        <a:rPr lang="zh-TW" altLang="zh-TW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）</a:t>
                      </a:r>
                      <a:endParaRPr lang="zh-TW" sz="1000" kern="100" dirty="0" smtClean="0">
                        <a:solidFill>
                          <a:schemeClr val="accent6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  <a:p>
                      <a:pPr indent="279400" algn="just" fontAlgn="b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戶</a:t>
                      </a:r>
                      <a:r>
                        <a:rPr lang="zh-TW" altLang="en-US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　　</a:t>
                      </a:r>
                      <a:r>
                        <a:rPr lang="zh-TW" sz="1000" kern="100" dirty="0" smtClean="0">
                          <a:solidFill>
                            <a:schemeClr val="accent6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名：財團法人先鋒品質管制學術研究基金會</a:t>
                      </a:r>
                    </a:p>
                    <a:p>
                      <a:pPr algn="just" fontAlgn="b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二、注意事項：</a:t>
                      </a:r>
                    </a:p>
                    <a:p>
                      <a:pPr indent="34353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1.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本表格如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不敷使用，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請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自行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複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印。</a:t>
                      </a:r>
                    </a:p>
                    <a:p>
                      <a:pPr indent="344805" algn="just" fontAlgn="b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2.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逾期未繳交參加費用者視同未完成報名，大會保留取消名額之權利。</a:t>
                      </a:r>
                      <a:endParaRPr lang="en-US" sz="1000" kern="100" dirty="0" smtClean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  <a:p>
                      <a:pPr indent="344805" algn="just" fontAlgn="b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3</a:t>
                      </a: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.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其餘未盡周全之事項，將以電話或</a:t>
                      </a: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E-mail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方式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通知聯絡人。</a:t>
                      </a:r>
                    </a:p>
                    <a:p>
                      <a:pPr indent="344805" algn="just" fontAlgn="b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4</a:t>
                      </a: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.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出席通知函將於大會前以</a:t>
                      </a: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E-mail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方式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寄予聯絡人及參加者</a:t>
                      </a:r>
                      <a:r>
                        <a:rPr lang="en-US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(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請填寫正確</a:t>
                      </a:r>
                      <a:r>
                        <a:rPr lang="en-US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Email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信箱</a:t>
                      </a:r>
                      <a:r>
                        <a:rPr lang="en-US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)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。</a:t>
                      </a:r>
                    </a:p>
                    <a:p>
                      <a:pPr indent="344805" algn="just" fontAlgn="b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5</a:t>
                      </a:r>
                      <a:r>
                        <a:rPr 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.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報名後如有異動，請於活動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一週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前通知主辦單位。（</a:t>
                      </a:r>
                      <a:r>
                        <a:rPr lang="zh-TW" altLang="en-US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如需</a:t>
                      </a:r>
                      <a:r>
                        <a:rPr lang="zh-TW" sz="1000" kern="100" dirty="0" smtClean="0"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退款將酌收工本費）</a:t>
                      </a:r>
                      <a:endParaRPr lang="en-US" altLang="zh-TW" sz="1000" kern="100" dirty="0" smtClean="0"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  <a:p>
                      <a:pPr indent="344805" algn="just" fontAlgn="b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6.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 </a:t>
                      </a: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如遇颱風、天災等不可抗力因素導致未能如期舉辦時，將於本基金會網站公告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，或可來電</a:t>
                      </a:r>
                      <a:r>
                        <a:rPr lang="zh-TW" altLang="zh-TW" sz="1000" kern="100" dirty="0" smtClean="0">
                          <a:solidFill>
                            <a:schemeClr val="tx1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  <a:cs typeface="+mn-cs"/>
                        </a:rPr>
                        <a:t>查詢。</a:t>
                      </a:r>
                      <a:endParaRPr lang="zh-TW" sz="1000" kern="100" dirty="0" smtClean="0">
                        <a:solidFill>
                          <a:schemeClr val="tx1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  <a:cs typeface="+mn-cs"/>
                      </a:endParaRPr>
                    </a:p>
                  </a:txBody>
                  <a:tcPr marL="28020" marR="28020" marT="28020" marB="2802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352948" y="562948"/>
            <a:ext cx="6156000" cy="188769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defTabSz="342900" eaLnBrk="1" fontAlgn="base" hangingPunct="1">
              <a:lnSpc>
                <a:spcPts val="1400"/>
              </a:lnSpc>
              <a:spcAft>
                <a:spcPct val="0"/>
              </a:spcAft>
              <a:buClrTx/>
              <a:buSzTx/>
              <a:tabLst/>
            </a:pPr>
            <a:endParaRPr lang="zh-TW" altLang="zh-TW" b="1" dirty="0" smtClean="0">
              <a:ln>
                <a:solidFill>
                  <a:schemeClr val="bg1"/>
                </a:solidFill>
              </a:ln>
              <a:latin typeface="華康POP2體W9(P)" panose="040B0900000000000000" pitchFamily="82" charset="-120"/>
              <a:ea typeface="華康POP2體W9(P)" panose="040B0900000000000000" pitchFamily="82" charset="-120"/>
              <a:cs typeface="+mj-cs"/>
            </a:endParaRPr>
          </a:p>
          <a:p>
            <a:pPr marL="0" marR="0" lvl="0" indent="304800" algn="l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marR="0" lvl="0" indent="-171450" algn="l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每人新台幣</a:t>
            </a:r>
            <a:r>
              <a:rPr lang="en-US" altLang="zh-TW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1800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元（含午餐、礦泉水及大會隨身碟</a:t>
            </a:r>
            <a:r>
              <a:rPr lang="en-US" altLang="zh-TW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1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個</a:t>
            </a:r>
            <a:r>
              <a:rPr lang="en-US" altLang="zh-TW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(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內含本屆大會內容完整資料</a:t>
            </a:r>
            <a:r>
              <a:rPr lang="en-US" altLang="zh-TW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)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）。</a:t>
            </a:r>
            <a:endParaRPr lang="en-US" altLang="zh-TW" sz="1050" dirty="0" smtClean="0">
              <a:solidFill>
                <a:schemeClr val="bg2"/>
              </a:solidFill>
              <a:latin typeface="華康中圓體" panose="020F0509000000000000" pitchFamily="49" charset="-120"/>
              <a:ea typeface="華康中圓體" panose="020F0509000000000000" pitchFamily="49" charset="-120"/>
              <a:cs typeface="華康儷楷書" panose="03000509000000000000" pitchFamily="65" charset="-120"/>
            </a:endParaRPr>
          </a:p>
          <a:p>
            <a:pPr marL="171450" marR="0" lvl="0" indent="-171450" algn="l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lang="zh-TW" altLang="en-US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優惠方案：同一機構報名</a:t>
            </a:r>
            <a:r>
              <a:rPr lang="en-US" altLang="zh-TW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4</a:t>
            </a:r>
            <a:r>
              <a:rPr lang="zh-TW" altLang="en-US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人同行、</a:t>
            </a:r>
            <a:r>
              <a:rPr lang="en-US" altLang="zh-TW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1</a:t>
            </a:r>
            <a:r>
              <a:rPr lang="zh-TW" altLang="en-US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人免費</a:t>
            </a:r>
            <a:r>
              <a:rPr lang="en-US" altLang="zh-TW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(</a:t>
            </a:r>
            <a:r>
              <a:rPr lang="zh-TW" altLang="en-US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收費</a:t>
            </a:r>
            <a:r>
              <a:rPr lang="en-US" altLang="zh-TW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3</a:t>
            </a:r>
            <a:r>
              <a:rPr lang="zh-TW" altLang="en-US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人</a:t>
            </a:r>
            <a:r>
              <a:rPr lang="en-US" altLang="zh-TW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)</a:t>
            </a:r>
            <a:r>
              <a:rPr lang="zh-TW" altLang="en-US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；</a:t>
            </a:r>
            <a:r>
              <a:rPr lang="en-US" altLang="zh-TW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8</a:t>
            </a:r>
            <a:r>
              <a:rPr lang="zh-TW" altLang="en-US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人同行、</a:t>
            </a:r>
            <a:r>
              <a:rPr lang="en-US" altLang="zh-TW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2</a:t>
            </a:r>
            <a:r>
              <a:rPr lang="zh-TW" altLang="en-US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人免費</a:t>
            </a:r>
            <a:r>
              <a:rPr lang="en-US" altLang="zh-TW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(</a:t>
            </a:r>
            <a:r>
              <a:rPr lang="zh-TW" altLang="en-US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收費</a:t>
            </a:r>
            <a:r>
              <a:rPr lang="en-US" altLang="zh-TW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6</a:t>
            </a:r>
            <a:r>
              <a:rPr lang="zh-TW" altLang="en-US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人</a:t>
            </a:r>
            <a:r>
              <a:rPr lang="en-US" altLang="zh-TW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)…</a:t>
            </a:r>
            <a:r>
              <a:rPr lang="zh-TW" altLang="en-US" sz="1050" dirty="0" smtClean="0">
                <a:solidFill>
                  <a:srgbClr val="C0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依此類推。</a:t>
            </a:r>
            <a:endParaRPr lang="zh-TW" altLang="en-US" sz="1050" dirty="0">
              <a:solidFill>
                <a:srgbClr val="C00000"/>
              </a:solidFill>
              <a:latin typeface="華康中圓體" panose="020F0509000000000000" pitchFamily="49" charset="-120"/>
              <a:ea typeface="華康中圓體" panose="020F0509000000000000" pitchFamily="49" charset="-120"/>
              <a:cs typeface="華康儷楷書" panose="03000509000000000000" pitchFamily="65" charset="-120"/>
            </a:endParaRPr>
          </a:p>
          <a:p>
            <a:pPr marL="171450" marR="0" lvl="0" indent="-171450" algn="l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全國</a:t>
            </a:r>
            <a:r>
              <a:rPr lang="zh-TW" altLang="en-US" sz="1050" dirty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品管圈總部推廣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委員本人可</a:t>
            </a:r>
            <a:r>
              <a:rPr lang="zh-TW" altLang="en-US" sz="1050" dirty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免費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參加（請</a:t>
            </a:r>
            <a:r>
              <a:rPr lang="zh-TW" altLang="en-US" sz="1050" dirty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於備註欄註明「推廣委員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」，申請方式歡迎洽詢。</a:t>
            </a:r>
            <a:r>
              <a:rPr lang="en-US" altLang="zh-TW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)</a:t>
            </a:r>
            <a:endParaRPr lang="zh-TW" altLang="en-US" sz="1050" dirty="0" smtClean="0">
              <a:solidFill>
                <a:schemeClr val="bg2"/>
              </a:solidFill>
              <a:latin typeface="華康中圓體" panose="020F0509000000000000" pitchFamily="49" charset="-120"/>
              <a:ea typeface="華康中圓體" panose="020F0509000000000000" pitchFamily="49" charset="-120"/>
              <a:cs typeface="華康儷楷書" panose="03000509000000000000" pitchFamily="65" charset="-120"/>
            </a:endParaRPr>
          </a:p>
          <a:p>
            <a:pPr marL="171450" marR="0" lvl="0" indent="-171450" algn="l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lang="zh-TW" altLang="en-US" sz="1050" spc="-2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報名</a:t>
            </a:r>
            <a:r>
              <a:rPr lang="zh-TW" altLang="en-US" sz="1050" spc="-20" dirty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方式：請</a:t>
            </a:r>
            <a:r>
              <a:rPr lang="zh-TW" altLang="en-US" sz="1050" spc="-2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於</a:t>
            </a:r>
            <a:r>
              <a:rPr lang="en-US" altLang="zh-TW" sz="1050" u="sng" spc="-2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2021</a:t>
            </a:r>
            <a:r>
              <a:rPr lang="zh-TW" altLang="en-US" sz="1050" u="sng" spc="-2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年</a:t>
            </a:r>
            <a:r>
              <a:rPr lang="en-US" altLang="zh-TW" sz="1050" u="sng" spc="-2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03</a:t>
            </a:r>
            <a:r>
              <a:rPr lang="zh-TW" altLang="en-US" sz="1050" u="sng" spc="-2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月</a:t>
            </a:r>
            <a:r>
              <a:rPr lang="en-US" altLang="zh-TW" sz="1050" u="sng" spc="-2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19</a:t>
            </a:r>
            <a:r>
              <a:rPr lang="zh-TW" altLang="en-US" sz="1050" u="sng" spc="-2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日前</a:t>
            </a:r>
            <a:r>
              <a:rPr lang="zh-TW" altLang="en-US" sz="1050" spc="-20" dirty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，填</a:t>
            </a:r>
            <a:r>
              <a:rPr lang="zh-TW" altLang="en-US" sz="1050" spc="-2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妥本報名表傳真或</a:t>
            </a:r>
            <a:r>
              <a:rPr lang="en-US" altLang="zh-TW" sz="1050" spc="-2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E-mail</a:t>
            </a:r>
            <a:r>
              <a:rPr lang="zh-TW" altLang="en-US" sz="1050" spc="-2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至本會並來電確認，即可完成報名。</a:t>
            </a:r>
            <a:endParaRPr lang="en-US" altLang="zh-TW" sz="1050" spc="-20" dirty="0" smtClean="0">
              <a:solidFill>
                <a:srgbClr val="0000FF"/>
              </a:solidFill>
              <a:latin typeface="華康中圓體" panose="020F0509000000000000" pitchFamily="49" charset="-120"/>
              <a:ea typeface="華康中圓體" panose="020F0509000000000000" pitchFamily="49" charset="-120"/>
              <a:cs typeface="華康儷楷書" panose="03000509000000000000" pitchFamily="65" charset="-120"/>
            </a:endParaRPr>
          </a:p>
          <a:p>
            <a:pPr marR="0" lvl="0" indent="0" algn="l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zh-TW" altLang="en-US" sz="1050" dirty="0" smtClean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   </a:t>
            </a:r>
            <a:r>
              <a:rPr lang="zh-TW" altLang="zh-TW" sz="1050" dirty="0" smtClean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※ 席位</a:t>
            </a:r>
            <a:r>
              <a:rPr lang="zh-TW" altLang="zh-TW" sz="1050" dirty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額滿時將列候補，並另行通知遞補情況</a:t>
            </a:r>
            <a:r>
              <a:rPr lang="zh-TW" altLang="zh-TW" sz="1050" dirty="0" smtClean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，請</a:t>
            </a:r>
            <a:r>
              <a:rPr lang="zh-TW" altLang="zh-TW" sz="1050" dirty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儘早</a:t>
            </a:r>
            <a:r>
              <a:rPr lang="zh-TW" altLang="zh-TW" sz="1050" dirty="0" smtClean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報名。</a:t>
            </a:r>
            <a:endParaRPr lang="en-US" altLang="zh-TW" sz="1050" dirty="0" smtClean="0">
              <a:solidFill>
                <a:srgbClr val="3366FF"/>
              </a:solidFill>
              <a:latin typeface="華康中圓體" panose="020F0509000000000000" pitchFamily="49" charset="-120"/>
              <a:ea typeface="華康中圓體" panose="020F0509000000000000" pitchFamily="49" charset="-120"/>
              <a:cs typeface="華康儷楷書" panose="03000509000000000000" pitchFamily="65" charset="-120"/>
            </a:endParaRPr>
          </a:p>
          <a:p>
            <a:pPr marR="0" lvl="0" indent="0" algn="l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zh-TW" altLang="en-US" sz="1050" dirty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 </a:t>
            </a:r>
            <a:r>
              <a:rPr lang="zh-TW" altLang="en-US" sz="1050" dirty="0" smtClean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  </a:t>
            </a:r>
            <a:r>
              <a:rPr lang="zh-TW" altLang="zh-TW" sz="1050" dirty="0" smtClean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※ </a:t>
            </a:r>
            <a:r>
              <a:rPr lang="zh-TW" altLang="zh-TW" sz="1050" dirty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因參加踴躍</a:t>
            </a:r>
            <a:r>
              <a:rPr lang="zh-TW" altLang="zh-TW" sz="1050" dirty="0" smtClean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，費用</a:t>
            </a:r>
            <a:r>
              <a:rPr lang="zh-TW" altLang="zh-TW" sz="1050" dirty="0">
                <a:solidFill>
                  <a:srgbClr val="3366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最晚請於活動一週前完成繳清，並傳真繳款證明，以便保留名額。</a:t>
            </a:r>
            <a:endParaRPr lang="en-US" altLang="zh-TW" sz="1050" dirty="0">
              <a:solidFill>
                <a:srgbClr val="3366FF"/>
              </a:solidFill>
              <a:latin typeface="華康中圓體" panose="020F0509000000000000" pitchFamily="49" charset="-120"/>
              <a:ea typeface="華康中圓體" panose="020F0509000000000000" pitchFamily="49" charset="-120"/>
              <a:cs typeface="華康儷楷書" panose="03000509000000000000" pitchFamily="65" charset="-120"/>
            </a:endParaRPr>
          </a:p>
          <a:p>
            <a:pPr marL="171450" marR="0" lvl="0" indent="-171450" algn="l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執行</a:t>
            </a:r>
            <a:r>
              <a:rPr lang="zh-TW" altLang="en-US" sz="1050" dirty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單位 聯 絡 人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何俶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瑤 小姐             </a:t>
            </a:r>
            <a:r>
              <a:rPr lang="en-US" altLang="zh-TW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E-MAIL</a:t>
            </a:r>
            <a:r>
              <a:rPr lang="zh-TW" altLang="en-US" sz="1050" dirty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：</a:t>
            </a:r>
            <a:r>
              <a:rPr lang="en-US" altLang="zh-TW" sz="1050" dirty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pqcra@pqcra.org.tw</a:t>
            </a:r>
          </a:p>
          <a:p>
            <a:pPr marL="0" marR="0" lvl="0" indent="304800" algn="l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       聯絡電話：</a:t>
            </a:r>
            <a:r>
              <a:rPr lang="en-US" altLang="zh-TW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(03</a:t>
            </a:r>
            <a:r>
              <a:rPr lang="en-US" altLang="zh-TW" sz="1050" dirty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)</a:t>
            </a:r>
            <a:r>
              <a:rPr lang="en-US" altLang="zh-TW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427-6555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分機</a:t>
            </a:r>
            <a:r>
              <a:rPr lang="en-US" altLang="zh-TW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999     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報名傳真</a:t>
            </a:r>
            <a:r>
              <a:rPr lang="zh-TW" altLang="en-US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  <a:sym typeface="Wingdings" panose="05000000000000000000" pitchFamily="2" charset="2"/>
              </a:rPr>
              <a:t>：</a:t>
            </a:r>
            <a:r>
              <a:rPr lang="en-US" altLang="zh-TW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en-US" altLang="zh-TW" sz="1050" dirty="0" smtClean="0">
                <a:solidFill>
                  <a:schemeClr val="bg2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華康儷楷書" panose="03000509000000000000" pitchFamily="65" charset="-120"/>
              </a:rPr>
              <a:t>03)427-2550</a:t>
            </a:r>
            <a:endParaRPr lang="en-US" altLang="zh-TW" sz="1050" dirty="0">
              <a:solidFill>
                <a:schemeClr val="bg2"/>
              </a:solidFill>
              <a:latin typeface="華康中圓體" panose="020F0509000000000000" pitchFamily="49" charset="-120"/>
              <a:ea typeface="華康中圓體" panose="020F0509000000000000" pitchFamily="49" charset="-120"/>
              <a:cs typeface="華康儷楷書" panose="03000509000000000000" pitchFamily="65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371998" y="562948"/>
            <a:ext cx="4760785" cy="383117"/>
          </a:xfrm>
        </p:spPr>
        <p:txBody>
          <a:bodyPr>
            <a:noAutofit/>
          </a:bodyPr>
          <a:lstStyle/>
          <a:p>
            <a:r>
              <a:rPr lang="zh-TW" altLang="en-US" sz="2000" dirty="0" smtClean="0">
                <a:solidFill>
                  <a:srgbClr val="C00000"/>
                </a:solidFill>
                <a:latin typeface="華康POP2體W9(P)" panose="040B0900000000000000" pitchFamily="82" charset="-120"/>
                <a:ea typeface="華康POP2體W9(P)" panose="040B0900000000000000" pitchFamily="82" charset="-120"/>
                <a:cs typeface="+mn-cs"/>
              </a:rPr>
              <a:t>報名方式</a:t>
            </a:r>
            <a:endParaRPr lang="zh-TW" altLang="en-US" sz="1400" dirty="0">
              <a:solidFill>
                <a:srgbClr val="C00000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371998" y="2542241"/>
            <a:ext cx="6106644" cy="383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TW" altLang="en-US" sz="2800" dirty="0" smtClean="0">
                <a:solidFill>
                  <a:srgbClr val="000000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  <a:cs typeface="+mn-cs"/>
              </a:rPr>
              <a:t>第</a:t>
            </a:r>
            <a:r>
              <a:rPr lang="en-US" altLang="zh-TW" sz="2800" dirty="0" smtClean="0">
                <a:solidFill>
                  <a:srgbClr val="000000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  <a:cs typeface="+mn-cs"/>
              </a:rPr>
              <a:t>209</a:t>
            </a:r>
            <a:r>
              <a:rPr lang="zh-TW" altLang="en-US" sz="2800" dirty="0" smtClean="0">
                <a:solidFill>
                  <a:srgbClr val="000000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  <a:cs typeface="+mn-cs"/>
              </a:rPr>
              <a:t>屆全國品管圈大會 觀摩報名表</a:t>
            </a:r>
            <a:endParaRPr lang="zh-TW" altLang="en-US" sz="1800" dirty="0">
              <a:solidFill>
                <a:srgbClr val="000000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06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5">
      <a:dk1>
        <a:srgbClr val="4D4D4D"/>
      </a:dk1>
      <a:lt1>
        <a:srgbClr val="FFFFFF"/>
      </a:lt1>
      <a:dk2>
        <a:srgbClr val="4D4D4D"/>
      </a:dk2>
      <a:lt2>
        <a:srgbClr val="1F1111"/>
      </a:lt2>
      <a:accent1>
        <a:srgbClr val="393939"/>
      </a:accent1>
      <a:accent2>
        <a:srgbClr val="727272"/>
      </a:accent2>
      <a:accent3>
        <a:srgbClr val="FFFFFF"/>
      </a:accent3>
      <a:accent4>
        <a:srgbClr val="404040"/>
      </a:accent4>
      <a:accent5>
        <a:srgbClr val="AEAEAE"/>
      </a:accent5>
      <a:accent6>
        <a:srgbClr val="676767"/>
      </a:accent6>
      <a:hlink>
        <a:srgbClr val="D42424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254B83"/>
        </a:accent1>
        <a:accent2>
          <a:srgbClr val="406DAA"/>
        </a:accent2>
        <a:accent3>
          <a:srgbClr val="FFFFFF"/>
        </a:accent3>
        <a:accent4>
          <a:srgbClr val="404040"/>
        </a:accent4>
        <a:accent5>
          <a:srgbClr val="ACB1C1"/>
        </a:accent5>
        <a:accent6>
          <a:srgbClr val="39629A"/>
        </a:accent6>
        <a:hlink>
          <a:srgbClr val="3267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B26920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D5B9AB"/>
        </a:accent5>
        <a:accent6>
          <a:srgbClr val="64727F"/>
        </a:accent6>
        <a:hlink>
          <a:srgbClr val="EEC72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9BB6EE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CBD7F5"/>
        </a:accent5>
        <a:accent6>
          <a:srgbClr val="64727F"/>
        </a:accent6>
        <a:hlink>
          <a:srgbClr val="84AAF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7F7F7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4F5056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ABB4A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18191C"/>
        </a:lt2>
        <a:accent1>
          <a:srgbClr val="1F2229"/>
        </a:accent1>
        <a:accent2>
          <a:srgbClr val="3B4A61"/>
        </a:accent2>
        <a:accent3>
          <a:srgbClr val="FFFFFF"/>
        </a:accent3>
        <a:accent4>
          <a:srgbClr val="404040"/>
        </a:accent4>
        <a:accent5>
          <a:srgbClr val="ABABAC"/>
        </a:accent5>
        <a:accent6>
          <a:srgbClr val="354257"/>
        </a:accent6>
        <a:hlink>
          <a:srgbClr val="718CA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4D4D4D"/>
        </a:dk2>
        <a:lt2>
          <a:srgbClr val="3E3B55"/>
        </a:lt2>
        <a:accent1>
          <a:srgbClr val="8D8DC2"/>
        </a:accent1>
        <a:accent2>
          <a:srgbClr val="777777"/>
        </a:accent2>
        <a:accent3>
          <a:srgbClr val="FFFFFF"/>
        </a:accent3>
        <a:accent4>
          <a:srgbClr val="404040"/>
        </a:accent4>
        <a:accent5>
          <a:srgbClr val="C5C5DD"/>
        </a:accent5>
        <a:accent6>
          <a:srgbClr val="6B6B6B"/>
        </a:accent6>
        <a:hlink>
          <a:srgbClr val="C0C0C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4">
        <a:dk1>
          <a:srgbClr val="4D4D4D"/>
        </a:dk1>
        <a:lt1>
          <a:srgbClr val="FFFFFF"/>
        </a:lt1>
        <a:dk2>
          <a:srgbClr val="4D4D4D"/>
        </a:dk2>
        <a:lt2>
          <a:srgbClr val="26231E"/>
        </a:lt2>
        <a:accent1>
          <a:srgbClr val="D69F8C"/>
        </a:accent1>
        <a:accent2>
          <a:srgbClr val="AD8D82"/>
        </a:accent2>
        <a:accent3>
          <a:srgbClr val="FFFFFF"/>
        </a:accent3>
        <a:accent4>
          <a:srgbClr val="404040"/>
        </a:accent4>
        <a:accent5>
          <a:srgbClr val="E8CDC5"/>
        </a:accent5>
        <a:accent6>
          <a:srgbClr val="9C7F75"/>
        </a:accent6>
        <a:hlink>
          <a:srgbClr val="67606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5">
        <a:dk1>
          <a:srgbClr val="4D4D4D"/>
        </a:dk1>
        <a:lt1>
          <a:srgbClr val="FFFFFF"/>
        </a:lt1>
        <a:dk2>
          <a:srgbClr val="4D4D4D"/>
        </a:dk2>
        <a:lt2>
          <a:srgbClr val="1F1111"/>
        </a:lt2>
        <a:accent1>
          <a:srgbClr val="393939"/>
        </a:accent1>
        <a:accent2>
          <a:srgbClr val="727272"/>
        </a:accent2>
        <a:accent3>
          <a:srgbClr val="FFFFFF"/>
        </a:accent3>
        <a:accent4>
          <a:srgbClr val="404040"/>
        </a:accent4>
        <a:accent5>
          <a:srgbClr val="AEAEAE"/>
        </a:accent5>
        <a:accent6>
          <a:srgbClr val="676767"/>
        </a:accent6>
        <a:hlink>
          <a:srgbClr val="D4242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簡報1" id="{1DD96C10-1B75-495A-81D7-CBC6B0EE6FA5}" vid="{A8C8DD17-E458-43E8-AF4B-D67D4078E1C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商務(藍色圓形)</Template>
  <TotalTime>2650</TotalTime>
  <Words>789</Words>
  <Application>Microsoft Office PowerPoint</Application>
  <PresentationFormat>A4 紙張 (210x297 公釐)</PresentationFormat>
  <Paragraphs>227</Paragraphs>
  <Slides>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template</vt:lpstr>
      <vt:lpstr>第209屆全國品管圈大會</vt:lpstr>
      <vt:lpstr>PowerPoint 簡報</vt:lpstr>
      <vt:lpstr>PowerPoint 簡報</vt:lpstr>
      <vt:lpstr>報名方式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廖巧媛</dc:creator>
  <cp:lastModifiedBy>Windows user</cp:lastModifiedBy>
  <cp:revision>463</cp:revision>
  <cp:lastPrinted>2020-02-10T05:34:35Z</cp:lastPrinted>
  <dcterms:created xsi:type="dcterms:W3CDTF">2016-04-22T07:57:44Z</dcterms:created>
  <dcterms:modified xsi:type="dcterms:W3CDTF">2021-02-26T02:55:58Z</dcterms:modified>
</cp:coreProperties>
</file>